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90"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11/27/2022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512A9AF-86FC-B388-4B5B-BAFD3A06ED67}"/>
              </a:ext>
            </a:extLst>
          </p:cNvPr>
          <p:cNvSpPr txBox="1"/>
          <p:nvPr/>
        </p:nvSpPr>
        <p:spPr>
          <a:xfrm>
            <a:off x="2351314" y="669833"/>
            <a:ext cx="8756953" cy="5560176"/>
          </a:xfrm>
          <a:prstGeom prst="rect">
            <a:avLst/>
          </a:prstGeom>
          <a:noFill/>
        </p:spPr>
        <p:txBody>
          <a:bodyPr wrap="square">
            <a:spAutoFit/>
          </a:bodyPr>
          <a:lstStyle/>
          <a:p>
            <a:pPr>
              <a:lnSpc>
                <a:spcPct val="107000"/>
              </a:lnSpc>
              <a:spcAft>
                <a:spcPts val="800"/>
              </a:spcAft>
            </a:pPr>
            <a:r>
              <a:rPr lang="de-DE" sz="1800" b="1"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Heilendes Gebäck</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Dass es im Advent Plätzchen gibt, passt scheinbar wenig zu einer Fastenzeit. Doch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schon in der Bezeichnung „Lebkuchen“ steckt ein Hinweis auf seinen Sinn: Das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Wort „leb“ stammt aus dem Althochdeutschen und bedeutet „Heil- und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Arzneimittel“. In Klöstern wurden Gärten für Arzneimittel angelegt, die Pflanzen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und daraus gewonnenen Säfte wurden als Arznei häufig in Gebäckform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verabreicht. Lebkuchen ist also in seiner ursprünglichen Bedeutung ein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Heilsgebäck. Nach altem Brauch sollen Lebkuchen mit siebenerlei oder neunerlei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Gewürzen gebacken werden, und das hat Gründe.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So galt die Zahl Sieben im Mittelalter als Ausdruck der Vollendung. In sieben Tagen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kommt die Erschaffung der Welt zu ihrem Abschluss: Nach sechs Tagen ruhte Gott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einen Tag. Sieben Tage hat die Woche – und die sieben Gewürze waren im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Mittelalter ein Sinnbild dafür, dass jeder Tag der Woche vom Segen Gottes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200"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durchdrungen sein soll.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14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2CAC8A3-DC1D-FD48-E2E9-FB98C76222DD}"/>
              </a:ext>
            </a:extLst>
          </p:cNvPr>
          <p:cNvSpPr>
            <a:spLocks noChangeArrowheads="1"/>
          </p:cNvSpPr>
          <p:nvPr/>
        </p:nvSpPr>
        <p:spPr bwMode="auto">
          <a:xfrm>
            <a:off x="6976533" y="-1697630"/>
            <a:ext cx="3251201" cy="27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25" name="Bild 2" descr="Lebkuchen. Foto: adobe stock/ la_vanda">
            <a:extLst>
              <a:ext uri="{FF2B5EF4-FFF2-40B4-BE49-F238E27FC236}">
                <a16:creationId xmlns:a16="http://schemas.microsoft.com/office/drawing/2014/main" id="{30AA26B3-3EE7-09CF-C1D4-8BD0C7002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763" y="1011452"/>
            <a:ext cx="4822300" cy="39923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F6833F8-C8C1-9CA2-E9A0-FA616DD710C8}"/>
              </a:ext>
            </a:extLst>
          </p:cNvPr>
          <p:cNvSpPr>
            <a:spLocks noChangeArrowheads="1"/>
          </p:cNvSpPr>
          <p:nvPr/>
        </p:nvSpPr>
        <p:spPr bwMode="auto">
          <a:xfrm>
            <a:off x="3266379" y="5243835"/>
            <a:ext cx="3285067"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200" b="0" i="1" u="none" strike="noStrike" cap="none" normalizeH="0" baseline="0" dirty="0">
                <a:ln>
                  <a:noFill/>
                </a:ln>
                <a:solidFill>
                  <a:srgbClr val="626262"/>
                </a:solidFill>
                <a:effectLst/>
                <a:latin typeface="Tahoma" panose="020B0604030504040204" pitchFamily="34" charset="0"/>
                <a:ea typeface="Times New Roman" panose="02020603050405020304" pitchFamily="18" charset="0"/>
                <a:cs typeface="Tahoma" panose="020B0604030504040204" pitchFamily="34" charset="0"/>
              </a:rPr>
              <a:t>Lebkuchen. Foto: </a:t>
            </a:r>
            <a:r>
              <a:rPr kumimoji="0" lang="de-DE" altLang="de-DE" sz="1200" b="0" i="1" u="none" strike="noStrike" cap="none" normalizeH="0" baseline="0" dirty="0" err="1">
                <a:ln>
                  <a:noFill/>
                </a:ln>
                <a:solidFill>
                  <a:srgbClr val="626262"/>
                </a:solidFill>
                <a:effectLst/>
                <a:latin typeface="Tahoma" panose="020B0604030504040204" pitchFamily="34" charset="0"/>
                <a:ea typeface="Times New Roman" panose="02020603050405020304" pitchFamily="18" charset="0"/>
                <a:cs typeface="Tahoma" panose="020B0604030504040204" pitchFamily="34" charset="0"/>
              </a:rPr>
              <a:t>adobe</a:t>
            </a:r>
            <a:r>
              <a:rPr kumimoji="0" lang="de-DE" altLang="de-DE" sz="1200" b="0" i="1" u="none" strike="noStrike" cap="none" normalizeH="0" baseline="0" dirty="0">
                <a:ln>
                  <a:noFill/>
                </a:ln>
                <a:solidFill>
                  <a:srgbClr val="626262"/>
                </a:solidFill>
                <a:effectLst/>
                <a:latin typeface="Tahoma" panose="020B0604030504040204" pitchFamily="34" charset="0"/>
                <a:ea typeface="Times New Roman" panose="02020603050405020304" pitchFamily="18" charset="0"/>
                <a:cs typeface="Tahoma" panose="020B0604030504040204" pitchFamily="34" charset="0"/>
              </a:rPr>
              <a:t> stock/ </a:t>
            </a:r>
            <a:r>
              <a:rPr kumimoji="0" lang="de-DE" altLang="de-DE" sz="1200" b="0" i="1" u="none" strike="noStrike" cap="none" normalizeH="0" baseline="0" dirty="0" err="1">
                <a:ln>
                  <a:noFill/>
                </a:ln>
                <a:solidFill>
                  <a:srgbClr val="626262"/>
                </a:solidFill>
                <a:effectLst/>
                <a:latin typeface="Tahoma" panose="020B0604030504040204" pitchFamily="34" charset="0"/>
                <a:ea typeface="Times New Roman" panose="02020603050405020304" pitchFamily="18" charset="0"/>
                <a:cs typeface="Tahoma" panose="020B0604030504040204" pitchFamily="34" charset="0"/>
              </a:rPr>
              <a:t>la_vanda</a:t>
            </a:r>
            <a:endParaRPr kumimoji="0" lang="de-DE" altLang="de-DE"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903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38EDA5D-4D70-1182-5C95-FC21D2B0B4CC}"/>
              </a:ext>
            </a:extLst>
          </p:cNvPr>
          <p:cNvSpPr txBox="1"/>
          <p:nvPr/>
        </p:nvSpPr>
        <p:spPr>
          <a:xfrm>
            <a:off x="2351314" y="787400"/>
            <a:ext cx="8756953" cy="3810000"/>
          </a:xfrm>
          <a:prstGeom prst="rect">
            <a:avLst/>
          </a:prstGeom>
          <a:noFill/>
        </p:spPr>
        <p:txBody>
          <a:bodyPr wrap="square">
            <a:spAutoFit/>
          </a:bodyPr>
          <a:lstStyle/>
          <a:p>
            <a:pPr algn="just">
              <a:lnSpc>
                <a:spcPts val="1535"/>
              </a:lnSpc>
              <a:spcBef>
                <a:spcPts val="450"/>
              </a:spcBef>
              <a:spcAft>
                <a:spcPts val="1275"/>
              </a:spcAft>
            </a:pPr>
            <a:r>
              <a:rPr lang="de-DE" sz="1800" kern="1200" dirty="0">
                <a:solidFill>
                  <a:srgbClr val="626262"/>
                </a:solidFill>
                <a:effectLst/>
                <a:latin typeface="Arial" panose="020B0604020202020204" pitchFamily="34" charset="0"/>
                <a:ea typeface="Times New Roman" panose="02020603050405020304" pitchFamily="18" charset="0"/>
              </a:rPr>
              <a:t>Doch welche Gewürze genau zu den sieben gehören, ist ein Geheimnis der</a:t>
            </a:r>
            <a:endParaRPr lang="de-DE" sz="1800" dirty="0">
              <a:effectLst/>
              <a:latin typeface="Times New Roman" panose="02020603050405020304" pitchFamily="18" charset="0"/>
              <a:ea typeface="Times New Roman" panose="02020603050405020304" pitchFamily="18" charset="0"/>
            </a:endParaRPr>
          </a:p>
          <a:p>
            <a:pPr algn="just">
              <a:lnSpc>
                <a:spcPts val="1535"/>
              </a:lnSpc>
              <a:spcBef>
                <a:spcPts val="450"/>
              </a:spcBef>
              <a:spcAft>
                <a:spcPts val="1275"/>
              </a:spcAft>
            </a:pPr>
            <a:r>
              <a:rPr lang="de-DE" sz="1800" kern="1200" dirty="0">
                <a:solidFill>
                  <a:srgbClr val="626262"/>
                </a:solidFill>
                <a:effectLst/>
                <a:latin typeface="Arial" panose="020B0604020202020204" pitchFamily="34" charset="0"/>
                <a:ea typeface="Times New Roman" panose="02020603050405020304" pitchFamily="18" charset="0"/>
              </a:rPr>
              <a:t>Lebkuchenbäcker. Zu den Klassikern gehören Zimt, Nelken, Piment,</a:t>
            </a:r>
            <a:endParaRPr lang="de-DE" sz="1800" dirty="0">
              <a:effectLst/>
              <a:latin typeface="Times New Roman" panose="02020603050405020304" pitchFamily="18" charset="0"/>
              <a:ea typeface="Times New Roman" panose="02020603050405020304" pitchFamily="18" charset="0"/>
            </a:endParaRPr>
          </a:p>
          <a:p>
            <a:pPr algn="just">
              <a:lnSpc>
                <a:spcPts val="1535"/>
              </a:lnSpc>
              <a:spcBef>
                <a:spcPts val="450"/>
              </a:spcBef>
              <a:spcAft>
                <a:spcPts val="1275"/>
              </a:spcAft>
            </a:pPr>
            <a:r>
              <a:rPr lang="de-DE" sz="1800" kern="1200" dirty="0">
                <a:solidFill>
                  <a:srgbClr val="626262"/>
                </a:solidFill>
                <a:effectLst/>
                <a:latin typeface="Arial" panose="020B0604020202020204" pitchFamily="34" charset="0"/>
                <a:ea typeface="Times New Roman" panose="02020603050405020304" pitchFamily="18" charset="0"/>
              </a:rPr>
              <a:t>Koriander, Ingwer, Kardamom und Muskatnuss oder Macis, es können aber</a:t>
            </a:r>
            <a:endParaRPr lang="de-DE" sz="1800" dirty="0">
              <a:effectLst/>
              <a:latin typeface="Times New Roman" panose="02020603050405020304" pitchFamily="18" charset="0"/>
              <a:ea typeface="Times New Roman" panose="02020603050405020304" pitchFamily="18" charset="0"/>
            </a:endParaRPr>
          </a:p>
          <a:p>
            <a:pPr algn="just">
              <a:lnSpc>
                <a:spcPts val="1535"/>
              </a:lnSpc>
              <a:spcBef>
                <a:spcPts val="450"/>
              </a:spcBef>
              <a:spcAft>
                <a:spcPts val="1275"/>
              </a:spcAft>
            </a:pPr>
            <a:r>
              <a:rPr lang="de-DE" sz="1800" kern="1200" dirty="0">
                <a:solidFill>
                  <a:srgbClr val="626262"/>
                </a:solidFill>
                <a:effectLst/>
                <a:latin typeface="Arial" panose="020B0604020202020204" pitchFamily="34" charset="0"/>
                <a:ea typeface="Times New Roman" panose="02020603050405020304" pitchFamily="18" charset="0"/>
              </a:rPr>
              <a:t>auch Gewürze ausgetauscht werden. Die neunerlei-Gewürze sind da schon</a:t>
            </a:r>
            <a:endParaRPr lang="de-DE" sz="1800" dirty="0">
              <a:effectLst/>
              <a:latin typeface="Times New Roman" panose="02020603050405020304" pitchFamily="18" charset="0"/>
              <a:ea typeface="Times New Roman" panose="02020603050405020304" pitchFamily="18" charset="0"/>
            </a:endParaRPr>
          </a:p>
          <a:p>
            <a:pPr algn="just">
              <a:lnSpc>
                <a:spcPts val="1535"/>
              </a:lnSpc>
              <a:spcBef>
                <a:spcPts val="450"/>
              </a:spcBef>
              <a:spcAft>
                <a:spcPts val="1275"/>
              </a:spcAft>
            </a:pPr>
            <a:r>
              <a:rPr lang="de-DE" sz="1800" kern="1200" dirty="0">
                <a:solidFill>
                  <a:srgbClr val="626262"/>
                </a:solidFill>
                <a:effectLst/>
                <a:latin typeface="Arial" panose="020B0604020202020204" pitchFamily="34" charset="0"/>
                <a:ea typeface="Times New Roman" panose="02020603050405020304" pitchFamily="18" charset="0"/>
              </a:rPr>
              <a:t>genauer definiert: Piment, auch Nelkenpfeffer genannt, Zimt, Ingwer,</a:t>
            </a:r>
            <a:endParaRPr lang="de-DE" sz="1800" dirty="0">
              <a:effectLst/>
              <a:latin typeface="Times New Roman" panose="02020603050405020304" pitchFamily="18" charset="0"/>
              <a:ea typeface="Times New Roman" panose="02020603050405020304" pitchFamily="18" charset="0"/>
            </a:endParaRPr>
          </a:p>
          <a:p>
            <a:pPr algn="just">
              <a:lnSpc>
                <a:spcPts val="1535"/>
              </a:lnSpc>
              <a:spcBef>
                <a:spcPts val="450"/>
              </a:spcBef>
              <a:spcAft>
                <a:spcPts val="1275"/>
              </a:spcAft>
            </a:pPr>
            <a:r>
              <a:rPr lang="de-DE" sz="1800" kern="1200" dirty="0">
                <a:solidFill>
                  <a:srgbClr val="626262"/>
                </a:solidFill>
                <a:effectLst/>
                <a:latin typeface="Arial" panose="020B0604020202020204" pitchFamily="34" charset="0"/>
                <a:ea typeface="Times New Roman" panose="02020603050405020304" pitchFamily="18" charset="0"/>
              </a:rPr>
              <a:t>Anis, Koriander, Kardamom, Muskat, Nelken und Fenchel. Die Neun stand</a:t>
            </a:r>
            <a:endParaRPr lang="de-DE" sz="1800" dirty="0">
              <a:effectLst/>
              <a:latin typeface="Times New Roman" panose="02020603050405020304" pitchFamily="18" charset="0"/>
              <a:ea typeface="Times New Roman" panose="02020603050405020304" pitchFamily="18" charset="0"/>
            </a:endParaRPr>
          </a:p>
          <a:p>
            <a:pPr algn="just">
              <a:lnSpc>
                <a:spcPts val="1535"/>
              </a:lnSpc>
              <a:spcBef>
                <a:spcPts val="450"/>
              </a:spcBef>
              <a:spcAft>
                <a:spcPts val="1275"/>
              </a:spcAft>
            </a:pPr>
            <a:r>
              <a:rPr lang="de-DE" sz="1800" kern="1200" dirty="0">
                <a:solidFill>
                  <a:srgbClr val="626262"/>
                </a:solidFill>
                <a:effectLst/>
                <a:latin typeface="Arial" panose="020B0604020202020204" pitchFamily="34" charset="0"/>
                <a:ea typeface="Times New Roman" panose="02020603050405020304" pitchFamily="18" charset="0"/>
              </a:rPr>
              <a:t>im Mittelalter für den „vollendeten Lobpreis Gottes“: drei Mal drei. Drei</a:t>
            </a:r>
            <a:endParaRPr lang="de-DE" sz="1800" dirty="0">
              <a:effectLst/>
              <a:latin typeface="Times New Roman" panose="02020603050405020304" pitchFamily="18" charset="0"/>
              <a:ea typeface="Times New Roman" panose="02020603050405020304" pitchFamily="18" charset="0"/>
            </a:endParaRPr>
          </a:p>
          <a:p>
            <a:pPr algn="just">
              <a:lnSpc>
                <a:spcPts val="1535"/>
              </a:lnSpc>
              <a:spcBef>
                <a:spcPts val="450"/>
              </a:spcBef>
              <a:spcAft>
                <a:spcPts val="1275"/>
              </a:spcAft>
            </a:pPr>
            <a:r>
              <a:rPr lang="de-DE" sz="1800" kern="1200" dirty="0">
                <a:solidFill>
                  <a:srgbClr val="626262"/>
                </a:solidFill>
                <a:effectLst/>
                <a:latin typeface="Arial" panose="020B0604020202020204" pitchFamily="34" charset="0"/>
                <a:ea typeface="Times New Roman" panose="02020603050405020304" pitchFamily="18" charset="0"/>
              </a:rPr>
              <a:t>Elemente Erde, Luft und Wasser, Himmel, Erde und Hölle, und natürlich</a:t>
            </a:r>
            <a:endParaRPr lang="de-DE" sz="1800" dirty="0">
              <a:effectLst/>
              <a:latin typeface="Times New Roman" panose="02020603050405020304" pitchFamily="18" charset="0"/>
              <a:ea typeface="Times New Roman" panose="02020603050405020304" pitchFamily="18" charset="0"/>
            </a:endParaRPr>
          </a:p>
          <a:p>
            <a:pPr algn="just">
              <a:lnSpc>
                <a:spcPts val="1535"/>
              </a:lnSpc>
              <a:spcBef>
                <a:spcPts val="450"/>
              </a:spcBef>
              <a:spcAft>
                <a:spcPts val="1275"/>
              </a:spcAft>
            </a:pPr>
            <a:r>
              <a:rPr lang="de-DE" sz="1800" kern="1200" dirty="0">
                <a:solidFill>
                  <a:srgbClr val="626262"/>
                </a:solidFill>
                <a:effectLst/>
                <a:latin typeface="Arial" panose="020B0604020202020204" pitchFamily="34" charset="0"/>
                <a:ea typeface="Times New Roman" panose="02020603050405020304" pitchFamily="18" charset="0"/>
              </a:rPr>
              <a:t>auch der dreieinige Gott: Vater, Sohn und Heiliger Geist.</a:t>
            </a: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016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14A82A1-9919-F9BF-077F-4FF91D35214E}"/>
              </a:ext>
            </a:extLst>
          </p:cNvPr>
          <p:cNvPicPr>
            <a:picLocks noChangeAspect="1"/>
          </p:cNvPicPr>
          <p:nvPr/>
        </p:nvPicPr>
        <p:blipFill>
          <a:blip r:embed="rId2"/>
          <a:stretch>
            <a:fillRect/>
          </a:stretch>
        </p:blipFill>
        <p:spPr>
          <a:xfrm>
            <a:off x="1728537" y="287867"/>
            <a:ext cx="2606125" cy="3200400"/>
          </a:xfrm>
          <a:prstGeom prst="rect">
            <a:avLst/>
          </a:prstGeom>
        </p:spPr>
      </p:pic>
      <p:pic>
        <p:nvPicPr>
          <p:cNvPr id="5" name="Grafik 4">
            <a:extLst>
              <a:ext uri="{FF2B5EF4-FFF2-40B4-BE49-F238E27FC236}">
                <a16:creationId xmlns:a16="http://schemas.microsoft.com/office/drawing/2014/main" id="{F7B9E26E-2E8F-D6CA-6FFC-0F9AAAE23E0F}"/>
              </a:ext>
            </a:extLst>
          </p:cNvPr>
          <p:cNvPicPr>
            <a:picLocks noChangeAspect="1"/>
          </p:cNvPicPr>
          <p:nvPr/>
        </p:nvPicPr>
        <p:blipFill>
          <a:blip r:embed="rId3"/>
          <a:stretch>
            <a:fillRect/>
          </a:stretch>
        </p:blipFill>
        <p:spPr>
          <a:xfrm>
            <a:off x="9000066" y="4750026"/>
            <a:ext cx="2073659" cy="1487790"/>
          </a:xfrm>
          <a:prstGeom prst="rect">
            <a:avLst/>
          </a:prstGeom>
        </p:spPr>
      </p:pic>
      <p:pic>
        <p:nvPicPr>
          <p:cNvPr id="7" name="Grafik 6">
            <a:extLst>
              <a:ext uri="{FF2B5EF4-FFF2-40B4-BE49-F238E27FC236}">
                <a16:creationId xmlns:a16="http://schemas.microsoft.com/office/drawing/2014/main" id="{FCBB7940-CDE3-8209-8FA3-D3C1790A1B13}"/>
              </a:ext>
            </a:extLst>
          </p:cNvPr>
          <p:cNvPicPr>
            <a:picLocks noChangeAspect="1"/>
          </p:cNvPicPr>
          <p:nvPr/>
        </p:nvPicPr>
        <p:blipFill>
          <a:blip r:embed="rId4"/>
          <a:stretch>
            <a:fillRect/>
          </a:stretch>
        </p:blipFill>
        <p:spPr>
          <a:xfrm>
            <a:off x="8381999" y="287867"/>
            <a:ext cx="3394461" cy="4365408"/>
          </a:xfrm>
          <a:prstGeom prst="rect">
            <a:avLst/>
          </a:prstGeom>
        </p:spPr>
      </p:pic>
      <p:pic>
        <p:nvPicPr>
          <p:cNvPr id="9" name="Grafik 8">
            <a:extLst>
              <a:ext uri="{FF2B5EF4-FFF2-40B4-BE49-F238E27FC236}">
                <a16:creationId xmlns:a16="http://schemas.microsoft.com/office/drawing/2014/main" id="{608FFFF5-6579-5124-70B3-E1A1D12C4117}"/>
              </a:ext>
            </a:extLst>
          </p:cNvPr>
          <p:cNvPicPr>
            <a:picLocks noChangeAspect="1"/>
          </p:cNvPicPr>
          <p:nvPr/>
        </p:nvPicPr>
        <p:blipFill>
          <a:blip r:embed="rId5"/>
          <a:stretch>
            <a:fillRect/>
          </a:stretch>
        </p:blipFill>
        <p:spPr>
          <a:xfrm>
            <a:off x="513020" y="3902084"/>
            <a:ext cx="3821642" cy="2437332"/>
          </a:xfrm>
          <a:prstGeom prst="rect">
            <a:avLst/>
          </a:prstGeom>
        </p:spPr>
      </p:pic>
      <p:pic>
        <p:nvPicPr>
          <p:cNvPr id="11" name="Grafik 10">
            <a:extLst>
              <a:ext uri="{FF2B5EF4-FFF2-40B4-BE49-F238E27FC236}">
                <a16:creationId xmlns:a16="http://schemas.microsoft.com/office/drawing/2014/main" id="{406171BA-B421-A8F1-AA67-DABD61B55D0B}"/>
              </a:ext>
            </a:extLst>
          </p:cNvPr>
          <p:cNvPicPr>
            <a:picLocks noChangeAspect="1"/>
          </p:cNvPicPr>
          <p:nvPr/>
        </p:nvPicPr>
        <p:blipFill>
          <a:blip r:embed="rId6"/>
          <a:stretch>
            <a:fillRect/>
          </a:stretch>
        </p:blipFill>
        <p:spPr>
          <a:xfrm>
            <a:off x="4627685" y="287867"/>
            <a:ext cx="3501465" cy="6051549"/>
          </a:xfrm>
          <a:prstGeom prst="rect">
            <a:avLst/>
          </a:prstGeom>
        </p:spPr>
      </p:pic>
    </p:spTree>
    <p:extLst>
      <p:ext uri="{BB962C8B-B14F-4D97-AF65-F5344CB8AC3E}">
        <p14:creationId xmlns:p14="http://schemas.microsoft.com/office/powerpoint/2010/main" val="128340912"/>
      </p:ext>
    </p:extLst>
  </p:cSld>
  <p:clrMapOvr>
    <a:masterClrMapping/>
  </p:clrMapOvr>
</p:sld>
</file>

<file path=ppt/theme/theme1.xml><?xml version="1.0" encoding="utf-8"?>
<a:theme xmlns:a="http://schemas.openxmlformats.org/drawingml/2006/main" name="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285</Words>
  <Application>Microsoft Office PowerPoint</Application>
  <PresentationFormat>Breitbild</PresentationFormat>
  <Paragraphs>24</Paragraphs>
  <Slides>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vt:i4>
      </vt:variant>
    </vt:vector>
  </HeadingPairs>
  <TitlesOfParts>
    <vt:vector size="11" baseType="lpstr">
      <vt:lpstr>Arial</vt:lpstr>
      <vt:lpstr>Calibri</vt:lpstr>
      <vt:lpstr>Century Gothic</vt:lpstr>
      <vt:lpstr>Tahoma</vt:lpstr>
      <vt:lpstr>Times New Roman</vt:lpstr>
      <vt:lpstr>Wingdings 3</vt:lpstr>
      <vt:lpstr>Fetzen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Heilendes Gebäck   Dass es im Advent Plätzchen gibt, passt scheinbar wenig zu einer Fastenzeit. Doch   schon in der Bezeichnung „Lebkuchen“ steckt ein Hinweis auf seinen Sinn: Das   Wort „leb“ stammt aus dem Althochdeutschen und bedeutet „Heil- und   Arzneimittel“. In Klöstern wurden Gärten für Arzneimittel angelegt, die Pflanzen   und daraus gewonnenen Säfte wurden als Arznei häufig in Gebäckform   verabreicht. Lebkuchen ist also in seiner ursprünglichen Bedeutung ein   Heilsgebäck. Nach altem Brauch sollen Lebkuchen mit siebenerlei oder neunerlei   Gewürzen gebacken werden, und das hat Gründe.  So galt die Zahl Sieben im Mittelalter als Ausdruck der Vollendung. In sieben Tagen   kommt die Erschaffung der Welt zu ihrem Abschluss: Nach sechs Tagen ruhte Gott   einen Tag. Sieben Tage hat die Woche – und die sieben Gewürze waren im   Mittelalter ein Sinnbild dafür, dass jeder Tag der Woche vom Segen Gottes   durchdrungen sein soll.   </dc:title>
  <dc:creator>Helen</dc:creator>
  <cp:lastModifiedBy>Heidi</cp:lastModifiedBy>
  <cp:revision>6</cp:revision>
  <dcterms:created xsi:type="dcterms:W3CDTF">2022-11-22T22:55:34Z</dcterms:created>
  <dcterms:modified xsi:type="dcterms:W3CDTF">2022-11-27T13:56:05Z</dcterms:modified>
</cp:coreProperties>
</file>